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6" r:id="rId1"/>
  </p:sldMasterIdLst>
  <p:notesMasterIdLst>
    <p:notesMasterId r:id="rId14"/>
  </p:notesMasterIdLst>
  <p:sldIdLst>
    <p:sldId id="256" r:id="rId2"/>
    <p:sldId id="257" r:id="rId3"/>
    <p:sldId id="258" r:id="rId4"/>
    <p:sldId id="259" r:id="rId5"/>
    <p:sldId id="270" r:id="rId6"/>
    <p:sldId id="271" r:id="rId7"/>
    <p:sldId id="265" r:id="rId8"/>
    <p:sldId id="272" r:id="rId9"/>
    <p:sldId id="266" r:id="rId10"/>
    <p:sldId id="268" r:id="rId11"/>
    <p:sldId id="269" r:id="rId12"/>
    <p:sldId id="26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snapToObjects="1">
      <p:cViewPr varScale="1">
        <p:scale>
          <a:sx n="104" d="100"/>
          <a:sy n="104" d="100"/>
        </p:scale>
        <p:origin x="232" y="5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D32281-E8C0-FF4F-A97D-E993D6F0DD62}" type="datetimeFigureOut">
              <a:rPr lang="en-US" smtClean="0"/>
              <a:t>11/25/25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93DBAC-A48D-E242-82F5-726BA8ED757C}" type="slidenum">
              <a:rPr lang="en-US" smtClean="0"/>
              <a:t>‹#›</a:t>
            </a:fld>
            <a:endParaRPr lang="en-US"/>
          </a:p>
        </p:txBody>
      </p:sp>
    </p:spTree>
    <p:extLst>
      <p:ext uri="{BB962C8B-B14F-4D97-AF65-F5344CB8AC3E}">
        <p14:creationId xmlns:p14="http://schemas.microsoft.com/office/powerpoint/2010/main" val="7614777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SD</a:t>
            </a:r>
            <a:r>
              <a:rPr lang="en-US" baseline="0" dirty="0"/>
              <a:t> = measures the dispersion of data, how far values are from mean</a:t>
            </a:r>
          </a:p>
          <a:p>
            <a:r>
              <a:rPr lang="en-US" baseline="0" dirty="0"/>
              <a:t>- These variables are from the original model, some variables were omitted due to size of sample size and inaccuracies; narrow down model for greater focus on certain variables</a:t>
            </a:r>
            <a:endParaRPr lang="en-US" dirty="0"/>
          </a:p>
        </p:txBody>
      </p:sp>
      <p:sp>
        <p:nvSpPr>
          <p:cNvPr id="4" name="Slide Number Placeholder 3"/>
          <p:cNvSpPr>
            <a:spLocks noGrp="1"/>
          </p:cNvSpPr>
          <p:nvPr>
            <p:ph type="sldNum" sz="quarter" idx="10"/>
          </p:nvPr>
        </p:nvSpPr>
        <p:spPr/>
        <p:txBody>
          <a:bodyPr/>
          <a:lstStyle/>
          <a:p>
            <a:fld id="{E293DBAC-A48D-E242-82F5-726BA8ED757C}" type="slidenum">
              <a:rPr lang="en-US" smtClean="0"/>
              <a:t>9</a:t>
            </a:fld>
            <a:endParaRPr lang="en-US"/>
          </a:p>
        </p:txBody>
      </p:sp>
    </p:spTree>
    <p:extLst>
      <p:ext uri="{BB962C8B-B14F-4D97-AF65-F5344CB8AC3E}">
        <p14:creationId xmlns:p14="http://schemas.microsoft.com/office/powerpoint/2010/main" val="6462396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AF34483F-F6CE-3D4E-BAB2-4AF838C925AC}" type="datetimeFigureOut">
              <a:rPr lang="en-US" smtClean="0"/>
              <a:t>11/25/25</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EAE02570-35A2-C641-BF24-605A8DE4F9A7}" type="slidenum">
              <a:rPr lang="en-US" smtClean="0"/>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en-US"/>
            </a:p>
          </p:txBody>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en-US"/>
            </a:p>
          </p:txBody>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34483F-F6CE-3D4E-BAB2-4AF838C925AC}" type="datetimeFigureOut">
              <a:rPr lang="en-US" smtClean="0"/>
              <a:t>11/25/25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E02570-35A2-C641-BF24-605A8DE4F9A7}"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34483F-F6CE-3D4E-BAB2-4AF838C925AC}" type="datetimeFigureOut">
              <a:rPr lang="en-US" smtClean="0"/>
              <a:t>11/25/25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E02570-35A2-C641-BF24-605A8DE4F9A7}"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34483F-F6CE-3D4E-BAB2-4AF838C925AC}" type="datetimeFigureOut">
              <a:rPr lang="en-US" smtClean="0"/>
              <a:t>11/25/25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E02570-35A2-C641-BF24-605A8DE4F9A7}"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AF34483F-F6CE-3D4E-BAB2-4AF838C925AC}" type="datetimeFigureOut">
              <a:rPr lang="en-US" smtClean="0"/>
              <a:t>11/25/25</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EAE02570-35A2-C641-BF24-605A8DE4F9A7}" type="slidenum">
              <a:rPr lang="en-US" smtClean="0"/>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F34483F-F6CE-3D4E-BAB2-4AF838C925AC}" type="datetimeFigureOut">
              <a:rPr lang="en-US" smtClean="0"/>
              <a:t>11/25/25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E02570-35A2-C641-BF24-605A8DE4F9A7}"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F34483F-F6CE-3D4E-BAB2-4AF838C925AC}" type="datetimeFigureOut">
              <a:rPr lang="en-US" smtClean="0"/>
              <a:t>11/25/25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AE02570-35A2-C641-BF24-605A8DE4F9A7}"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F34483F-F6CE-3D4E-BAB2-4AF838C925AC}" type="datetimeFigureOut">
              <a:rPr lang="en-US" smtClean="0"/>
              <a:t>11/25/25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AE02570-35A2-C641-BF24-605A8DE4F9A7}"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34483F-F6CE-3D4E-BAB2-4AF838C925AC}" type="datetimeFigureOut">
              <a:rPr lang="en-US" smtClean="0"/>
              <a:t>11/25/25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AE02570-35A2-C641-BF24-605A8DE4F9A7}"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AF34483F-F6CE-3D4E-BAB2-4AF838C925AC}" type="datetimeFigureOut">
              <a:rPr lang="en-US" smtClean="0"/>
              <a:t>11/25/25</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EAE02570-35A2-C641-BF24-605A8DE4F9A7}"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AF34483F-F6CE-3D4E-BAB2-4AF838C925AC}" type="datetimeFigureOut">
              <a:rPr lang="en-US" smtClean="0"/>
              <a:t>11/25/25</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r>
              <a:rPr lang="en-US"/>
              <a:t>
              </a:t>
            </a:r>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EAE02570-35A2-C641-BF24-605A8DE4F9A7}"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AF34483F-F6CE-3D4E-BAB2-4AF838C925AC}" type="datetimeFigureOut">
              <a:rPr lang="en-US" smtClean="0"/>
              <a:t>11/25/25</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EAE02570-35A2-C641-BF24-605A8DE4F9A7}" type="slidenum">
              <a:rPr lang="en-US" smtClean="0"/>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2037832165"/>
      </p:ext>
    </p:extLst>
  </p:cSld>
  <p:clrMap bg1="lt1" tx1="dk1" bg2="lt2" tx2="dk2" accent1="accent1" accent2="accent2" accent3="accent3" accent4="accent4" accent5="accent5" accent6="accent6" hlink="hlink" folHlink="folHlink"/>
  <p:sldLayoutIdLst>
    <p:sldLayoutId id="2147483907" r:id="rId1"/>
    <p:sldLayoutId id="2147483908" r:id="rId2"/>
    <p:sldLayoutId id="2147483909" r:id="rId3"/>
    <p:sldLayoutId id="2147483910" r:id="rId4"/>
    <p:sldLayoutId id="2147483911" r:id="rId5"/>
    <p:sldLayoutId id="2147483912" r:id="rId6"/>
    <p:sldLayoutId id="2147483913" r:id="rId7"/>
    <p:sldLayoutId id="2147483914" r:id="rId8"/>
    <p:sldLayoutId id="2147483915" r:id="rId9"/>
    <p:sldLayoutId id="2147483916" r:id="rId10"/>
    <p:sldLayoutId id="2147483917"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hyperlink" Target="https://pandas.pydata.org/docs/user_guide/index.html" TargetMode="External"/><Relationship Id="rId3" Type="http://schemas.openxmlformats.org/officeDocument/2006/relationships/hyperlink" Target="https://www.kaggle.com/datasets/philiphyde1/nfl-stats-1999-2022/data?select=yearly_player_stats_offense.csv" TargetMode="External"/><Relationship Id="rId7" Type="http://schemas.openxmlformats.org/officeDocument/2006/relationships/hyperlink" Target="https://numpy.org/doc/stable/user/" TargetMode="External"/><Relationship Id="rId2" Type="http://schemas.openxmlformats.org/officeDocument/2006/relationships/hyperlink" Target="https://research.ebsco.com/c/25xrgu/viewer/html/aildt534az" TargetMode="External"/><Relationship Id="rId1" Type="http://schemas.openxmlformats.org/officeDocument/2006/relationships/slideLayout" Target="../slideLayouts/slideLayout2.xml"/><Relationship Id="rId6" Type="http://schemas.openxmlformats.org/officeDocument/2006/relationships/hyperlink" Target="https://ngugijoan.medium.com/handling-missing-values-data-science-7b8e302264ee" TargetMode="External"/><Relationship Id="rId5" Type="http://schemas.openxmlformats.org/officeDocument/2006/relationships/hyperlink" Target="https://matplotlib.org/stable/users/index.html" TargetMode="External"/><Relationship Id="rId10" Type="http://schemas.openxmlformats.org/officeDocument/2006/relationships/hyperlink" Target="https://seaborn.pydata.org/tutorial.html" TargetMode="External"/><Relationship Id="rId4" Type="http://schemas.openxmlformats.org/officeDocument/2006/relationships/hyperlink" Target="https://www.kaggle.com/datasets/nicholasliusontag/nfl-contract-and-draft-data" TargetMode="External"/><Relationship Id="rId9" Type="http://schemas.openxmlformats.org/officeDocument/2006/relationships/hyperlink" Target="https://docs.scipy.org/doc/scipy/tutorial"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599"/>
            <a:ext cx="9144000" cy="3165406"/>
          </a:xfrm>
        </p:spPr>
        <p:txBody>
          <a:bodyPr>
            <a:normAutofit/>
          </a:bodyPr>
          <a:lstStyle/>
          <a:p>
            <a:r>
              <a:rPr lang="en-US" sz="4000" cap="none" dirty="0"/>
              <a:t>Quarterback Salary and QB Career Performance in the National Football League</a:t>
            </a:r>
          </a:p>
        </p:txBody>
      </p:sp>
      <p:sp>
        <p:nvSpPr>
          <p:cNvPr id="3" name="Subtitle 2"/>
          <p:cNvSpPr>
            <a:spLocks noGrp="1"/>
          </p:cNvSpPr>
          <p:nvPr>
            <p:ph type="subTitle" idx="1"/>
          </p:nvPr>
        </p:nvSpPr>
        <p:spPr>
          <a:xfrm>
            <a:off x="2695194" y="5994219"/>
            <a:ext cx="6801612" cy="1239894"/>
          </a:xfrm>
        </p:spPr>
        <p:txBody>
          <a:bodyPr>
            <a:normAutofit/>
          </a:bodyPr>
          <a:lstStyle/>
          <a:p>
            <a:r>
              <a:rPr lang="en-US" sz="4000" dirty="0"/>
              <a:t>By: Andrew Fagundes</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32218" y="2890800"/>
            <a:ext cx="2327564" cy="3103419"/>
          </a:xfrm>
          <a:prstGeom prst="rect">
            <a:avLst/>
          </a:prstGeom>
        </p:spPr>
      </p:pic>
    </p:spTree>
    <p:extLst>
      <p:ext uri="{BB962C8B-B14F-4D97-AF65-F5344CB8AC3E}">
        <p14:creationId xmlns:p14="http://schemas.microsoft.com/office/powerpoint/2010/main" val="9204988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61D8973-EAA9-459A-AF59-BBB4233D6C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61177" y="172996"/>
            <a:ext cx="5434824" cy="617836"/>
          </a:xfrm>
        </p:spPr>
        <p:txBody>
          <a:bodyPr>
            <a:normAutofit/>
          </a:bodyPr>
          <a:lstStyle/>
          <a:p>
            <a:r>
              <a:rPr lang="en-US" sz="3200" dirty="0"/>
              <a:t>Summary of Proposed Actions</a:t>
            </a:r>
          </a:p>
        </p:txBody>
      </p:sp>
      <p:sp>
        <p:nvSpPr>
          <p:cNvPr id="3" name="Content Placeholder 2"/>
          <p:cNvSpPr>
            <a:spLocks noGrp="1"/>
          </p:cNvSpPr>
          <p:nvPr>
            <p:ph idx="1"/>
          </p:nvPr>
        </p:nvSpPr>
        <p:spPr>
          <a:xfrm>
            <a:off x="358347" y="790832"/>
            <a:ext cx="6219872" cy="5894173"/>
          </a:xfrm>
        </p:spPr>
        <p:txBody>
          <a:bodyPr>
            <a:normAutofit fontScale="92500" lnSpcReduction="20000"/>
          </a:bodyPr>
          <a:lstStyle/>
          <a:p>
            <a:r>
              <a:rPr lang="en-US" sz="1500" dirty="0"/>
              <a:t>The analysis addresses the research question: “Does an NFL quarterback’s performance influence their compensation?” </a:t>
            </a:r>
          </a:p>
          <a:p>
            <a:r>
              <a:rPr lang="en-US" sz="1500" dirty="0"/>
              <a:t>The most important benefit of this analysis is that it identifies the most important performance metrics that influence a quarterback’s contract value. </a:t>
            </a:r>
          </a:p>
          <a:p>
            <a:r>
              <a:rPr lang="en-US" sz="1500" dirty="0"/>
              <a:t>NFL teams are given a salary cap that they must adhere to when signing players. These teams must deliberate on numerous metrics to determine whether they should continue paying their players.  This is important because these teams are trying to win Super Bowls while spending as little as possible to save money for other positions on the roster if needed. If a player is overpaid, then it takes away the team’s ability to spend money on other positions where they may be weak. </a:t>
            </a:r>
          </a:p>
          <a:p>
            <a:r>
              <a:rPr lang="en-US" sz="1500" dirty="0"/>
              <a:t>The findings of this study have the potential to enhance team management, expedite decision-making, and ultimately lead to more informed decisions regarding which quarterbacks to sign. </a:t>
            </a:r>
          </a:p>
          <a:p>
            <a:r>
              <a:rPr lang="en-US" sz="1500" dirty="0"/>
              <a:t>Based on the analysis of 132 unique quarterbacks over the course of 12 seasons, the most important features that influence contract value are career passing touchdowns, career complete passes, career passing air yards, and career passing yards with scores of 133.82, 126.48, 0.57, and 0.55. </a:t>
            </a:r>
          </a:p>
          <a:p>
            <a:r>
              <a:rPr lang="en-US" sz="1500" dirty="0"/>
              <a:t>Given the skewness of these variables, it appears that a few high performers are valued significantly more for their performance than the average quarterback. </a:t>
            </a:r>
          </a:p>
          <a:p>
            <a:r>
              <a:rPr lang="en-US" sz="1500" dirty="0"/>
              <a:t>This demonstrates that a quarterback is valued more for their passing ability than their rushing ability. </a:t>
            </a:r>
          </a:p>
          <a:p>
            <a:r>
              <a:rPr lang="en-US" sz="1500" dirty="0"/>
              <a:t>It also illustrates that the most important feature is passing touchdowns, which makes sense since teams need to score points to win games. </a:t>
            </a:r>
          </a:p>
        </p:txBody>
      </p:sp>
      <p:sp>
        <p:nvSpPr>
          <p:cNvPr id="11" name="Rectangle 10">
            <a:extLst>
              <a:ext uri="{FF2B5EF4-FFF2-40B4-BE49-F238E27FC236}">
                <a16:creationId xmlns:a16="http://schemas.microsoft.com/office/drawing/2014/main" id="{FBEA8A33-C0D0-416D-8359-724B8828C7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83661"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4" name="Picture 3" descr="A football player running with a ball&#10;&#10;AI-generated content may be incorrect."/>
          <p:cNvPicPr>
            <a:picLocks noChangeAspect="1"/>
          </p:cNvPicPr>
          <p:nvPr/>
        </p:nvPicPr>
        <p:blipFill>
          <a:blip r:embed="rId2">
            <a:extLst>
              <a:ext uri="{28A0092B-C50C-407E-A947-70E740481C1C}">
                <a14:useLocalDpi xmlns:a14="http://schemas.microsoft.com/office/drawing/2010/main" val="0"/>
              </a:ext>
            </a:extLst>
          </a:blip>
          <a:srcRect l="40306" r="26136" b="-1"/>
          <a:stretch>
            <a:fillRect/>
          </a:stretch>
        </p:blipFill>
        <p:spPr>
          <a:xfrm>
            <a:off x="7612260" y="10"/>
            <a:ext cx="4579739" cy="6857990"/>
          </a:xfrm>
          <a:prstGeom prst="rect">
            <a:avLst/>
          </a:prstGeom>
        </p:spPr>
      </p:pic>
    </p:spTree>
    <p:extLst>
      <p:ext uri="{BB962C8B-B14F-4D97-AF65-F5344CB8AC3E}">
        <p14:creationId xmlns:p14="http://schemas.microsoft.com/office/powerpoint/2010/main" val="20865821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61D8973-EAA9-459A-AF59-BBB4233D6C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5092" y="488093"/>
            <a:ext cx="5793475" cy="797011"/>
          </a:xfrm>
        </p:spPr>
        <p:txBody>
          <a:bodyPr>
            <a:normAutofit fontScale="90000"/>
          </a:bodyPr>
          <a:lstStyle/>
          <a:p>
            <a:r>
              <a:rPr lang="en-US" sz="3200" dirty="0"/>
              <a:t>Conclusion: Implications &amp; Future Research</a:t>
            </a:r>
          </a:p>
        </p:txBody>
      </p:sp>
      <p:sp>
        <p:nvSpPr>
          <p:cNvPr id="3" name="Content Placeholder 2"/>
          <p:cNvSpPr>
            <a:spLocks noGrp="1"/>
          </p:cNvSpPr>
          <p:nvPr>
            <p:ph idx="1"/>
          </p:nvPr>
        </p:nvSpPr>
        <p:spPr>
          <a:xfrm>
            <a:off x="123568" y="1618736"/>
            <a:ext cx="7018637" cy="5029200"/>
          </a:xfrm>
        </p:spPr>
        <p:txBody>
          <a:bodyPr>
            <a:normAutofit fontScale="55000" lnSpcReduction="20000"/>
          </a:bodyPr>
          <a:lstStyle/>
          <a:p>
            <a:r>
              <a:rPr lang="en-US" sz="3300" dirty="0"/>
              <a:t>Some suggestions for future research include, but are not limited to, the following:</a:t>
            </a:r>
          </a:p>
          <a:p>
            <a:pPr lvl="1"/>
            <a:r>
              <a:rPr lang="en-US" sz="3300" dirty="0"/>
              <a:t>Implementing cross-validation with </a:t>
            </a:r>
            <a:r>
              <a:rPr lang="en-US" sz="3300" dirty="0" err="1"/>
              <a:t>GridSearchCV</a:t>
            </a:r>
            <a:r>
              <a:rPr lang="en-US" sz="3300" dirty="0"/>
              <a:t> or </a:t>
            </a:r>
            <a:r>
              <a:rPr lang="en-US" sz="3300" dirty="0" err="1"/>
              <a:t>RandomizedSearchCV</a:t>
            </a:r>
            <a:r>
              <a:rPr lang="en-US" sz="3300" dirty="0"/>
              <a:t> to optimize model parameters rather than using fixed values</a:t>
            </a:r>
          </a:p>
          <a:p>
            <a:pPr lvl="1"/>
            <a:r>
              <a:rPr lang="en-US" sz="3300" dirty="0"/>
              <a:t>Using Lasso Regression for feature selection</a:t>
            </a:r>
          </a:p>
          <a:p>
            <a:pPr lvl="1"/>
            <a:r>
              <a:rPr lang="en-US" sz="3300" dirty="0"/>
              <a:t>Using filter methods such as forward and backward feature selection, as well as recursive feature selection</a:t>
            </a:r>
          </a:p>
          <a:p>
            <a:pPr lvl="1"/>
            <a:r>
              <a:rPr lang="en-US" sz="3300" dirty="0"/>
              <a:t>Examining the strength of an offensive line and its influence on quarterback compensation</a:t>
            </a:r>
          </a:p>
          <a:p>
            <a:pPr lvl="1"/>
            <a:r>
              <a:rPr lang="en-US" sz="3300" dirty="0"/>
              <a:t>Evaluating salaries for wide receivers and running backs to determine whether these positions improve a quarterback’s ability to be paid more</a:t>
            </a:r>
          </a:p>
          <a:p>
            <a:pPr lvl="1"/>
            <a:r>
              <a:rPr lang="en-US" sz="3300" dirty="0"/>
              <a:t>Longitudinal studies could be conducted to follow quarterbacks seasonally to see if performance changes with time and how that may affect compensation</a:t>
            </a:r>
          </a:p>
          <a:p>
            <a:pPr lvl="1"/>
            <a:r>
              <a:rPr lang="en-US" sz="3300" dirty="0"/>
              <a:t>Combining certain predictors and averaging them or calculating efficiency ratios to assess the value of a specific metric, such as the TD-to-INT ratio</a:t>
            </a:r>
          </a:p>
          <a:p>
            <a:endParaRPr lang="en-US" sz="1100" dirty="0"/>
          </a:p>
        </p:txBody>
      </p:sp>
      <p:sp>
        <p:nvSpPr>
          <p:cNvPr id="11" name="Rectangle 10">
            <a:extLst>
              <a:ext uri="{FF2B5EF4-FFF2-40B4-BE49-F238E27FC236}">
                <a16:creationId xmlns:a16="http://schemas.microsoft.com/office/drawing/2014/main" id="{FBEA8A33-C0D0-416D-8359-724B8828C7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83661"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rcRect l="24620" r="20120"/>
          <a:stretch>
            <a:fillRect/>
          </a:stretch>
        </p:blipFill>
        <p:spPr>
          <a:xfrm>
            <a:off x="7612260" y="10"/>
            <a:ext cx="4579739" cy="6857990"/>
          </a:xfrm>
          <a:prstGeom prst="rect">
            <a:avLst/>
          </a:prstGeom>
        </p:spPr>
      </p:pic>
    </p:spTree>
    <p:extLst>
      <p:ext uri="{BB962C8B-B14F-4D97-AF65-F5344CB8AC3E}">
        <p14:creationId xmlns:p14="http://schemas.microsoft.com/office/powerpoint/2010/main" val="6014729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161128"/>
            <a:ext cx="7729728" cy="1188720"/>
          </a:xfrm>
        </p:spPr>
        <p:txBody>
          <a:bodyPr/>
          <a:lstStyle/>
          <a:p>
            <a:pPr algn="ctr"/>
            <a:r>
              <a:rPr lang="en-US" dirty="0"/>
              <a:t>References</a:t>
            </a:r>
          </a:p>
        </p:txBody>
      </p:sp>
      <p:sp>
        <p:nvSpPr>
          <p:cNvPr id="3" name="Content Placeholder 2"/>
          <p:cNvSpPr>
            <a:spLocks noGrp="1"/>
          </p:cNvSpPr>
          <p:nvPr>
            <p:ph idx="1"/>
          </p:nvPr>
        </p:nvSpPr>
        <p:spPr>
          <a:xfrm>
            <a:off x="803564" y="947789"/>
            <a:ext cx="11388436" cy="5730102"/>
          </a:xfrm>
        </p:spPr>
        <p:txBody>
          <a:bodyPr>
            <a:normAutofit fontScale="77500" lnSpcReduction="20000"/>
          </a:bodyPr>
          <a:lstStyle/>
          <a:p>
            <a:r>
              <a:rPr lang="en-US" dirty="0" err="1"/>
              <a:t>Badenhausen</a:t>
            </a:r>
            <a:r>
              <a:rPr lang="en-US" dirty="0"/>
              <a:t>, K. (2020, September 11). The NFL’s Highest-Paid Players 2020: Bosa Tops with $44 Million, Mahomes Sits Out. Retrieved November 10, 2025, from </a:t>
            </a:r>
            <a:r>
              <a:rPr lang="en-US" u="sng" dirty="0">
                <a:hlinkClick r:id="rId2"/>
              </a:rPr>
              <a:t>https://research.ebsco.com/c/25xrgu/viewer/html/aildt534az</a:t>
            </a:r>
            <a:r>
              <a:rPr lang="en-US" dirty="0"/>
              <a:t>. </a:t>
            </a:r>
          </a:p>
          <a:p>
            <a:r>
              <a:rPr lang="en-US" dirty="0"/>
              <a:t>Hyde, P. (2025, August). NFL Stats 2012-2024: NFL Stats for Projections [Data set]. Kaggle. </a:t>
            </a:r>
            <a:r>
              <a:rPr lang="en-US" u="sng" dirty="0">
                <a:hlinkClick r:id="rId3"/>
              </a:rPr>
              <a:t>https://www.kaggle.com/datasets/philiphyde1/nfl-stats-1999-2022/data?select=yearly_player_stats_offense.csv</a:t>
            </a:r>
            <a:endParaRPr lang="en-US" dirty="0"/>
          </a:p>
          <a:p>
            <a:r>
              <a:rPr lang="en-US" dirty="0"/>
              <a:t>Ko, K. (2024, December). Quarterback Win Rating: A Superior Methodology for Evaluating and Compensating Quarterbacks. AAYAM: AKGIM Journal of Management, Vol. 14 Issue 3, p1-7. 7p. </a:t>
            </a:r>
          </a:p>
          <a:p>
            <a:r>
              <a:rPr lang="en-US" dirty="0"/>
              <a:t>Liu-Sontag, N. (2023, August 27). NFL Contract and Draft Data: Contains NFL contracts and draft pick data for players between 2000 and 2023 [Data set]. Kaggle. </a:t>
            </a:r>
            <a:r>
              <a:rPr lang="en-US" u="sng" dirty="0">
                <a:hlinkClick r:id="rId4"/>
              </a:rPr>
              <a:t>https://www.kaggle.com/datasets/nicholasliusontag/nfl-contract-and-draft-data</a:t>
            </a:r>
            <a:endParaRPr lang="en-US" dirty="0"/>
          </a:p>
          <a:p>
            <a:r>
              <a:rPr lang="en-US" dirty="0"/>
              <a:t>Matplotlib (2025, February 27). Using Matplotlib. User Guide. Retrieved November 5, 2025, from </a:t>
            </a:r>
            <a:r>
              <a:rPr lang="en-US" u="sng" dirty="0">
                <a:hlinkClick r:id="rId5"/>
              </a:rPr>
              <a:t>https://matplotlib.org/stable/users/index.html</a:t>
            </a:r>
            <a:endParaRPr lang="en-US" dirty="0"/>
          </a:p>
          <a:p>
            <a:r>
              <a:rPr lang="en-US" dirty="0"/>
              <a:t>Ngugi, J. (2022, May 21). Handling Missing Values – Data Science. Medium. Retrieved November 25, 2025, from </a:t>
            </a:r>
            <a:r>
              <a:rPr lang="en-US" u="sng" dirty="0">
                <a:hlinkClick r:id="rId6"/>
              </a:rPr>
              <a:t>https://ngugijoan.medium.com/handling-missing-values-data-science-7b8e302264ee</a:t>
            </a:r>
            <a:endParaRPr lang="en-US" dirty="0"/>
          </a:p>
          <a:p>
            <a:r>
              <a:rPr lang="en-US" dirty="0"/>
              <a:t>NumPy (2024, December 14). NumPy User Guide. Retrieved November 5, 2025, from </a:t>
            </a:r>
            <a:r>
              <a:rPr lang="en-US" u="sng" dirty="0">
                <a:hlinkClick r:id="rId7"/>
              </a:rPr>
              <a:t>https://numpy.org/doc/stable/user/</a:t>
            </a:r>
            <a:endParaRPr lang="en-US" dirty="0"/>
          </a:p>
          <a:p>
            <a:r>
              <a:rPr lang="en-US" dirty="0"/>
              <a:t>Pandas (2024, September 19). Pandas User Guide. User Guide. Retrieved November 5, 2025, from </a:t>
            </a:r>
            <a:r>
              <a:rPr lang="en-US" u="sng" dirty="0">
                <a:hlinkClick r:id="rId8"/>
              </a:rPr>
              <a:t>https://pandas.pydata.org/docs/user_guide/index.html</a:t>
            </a:r>
            <a:endParaRPr lang="en-US" dirty="0"/>
          </a:p>
          <a:p>
            <a:r>
              <a:rPr lang="en-US" dirty="0"/>
              <a:t>Scikit-Learn (2025, November). User Guide. Retrieved November 21, 2025, from https://scikit-</a:t>
            </a:r>
            <a:r>
              <a:rPr lang="en-US" dirty="0" err="1"/>
              <a:t>learn.org</a:t>
            </a:r>
            <a:r>
              <a:rPr lang="en-US" dirty="0"/>
              <a:t>/stable/</a:t>
            </a:r>
            <a:r>
              <a:rPr lang="en-US" dirty="0" err="1"/>
              <a:t>user_guide.html</a:t>
            </a:r>
            <a:endParaRPr lang="en-US" dirty="0"/>
          </a:p>
          <a:p>
            <a:r>
              <a:rPr lang="en-US" dirty="0"/>
              <a:t>SciPy (2025, February 17). User Guide. Retrieved November 13, 2025, from </a:t>
            </a:r>
            <a:r>
              <a:rPr lang="en-US" u="sng" dirty="0">
                <a:hlinkClick r:id="rId9"/>
              </a:rPr>
              <a:t>https://docs.scipy.org/doc/scipy/tutorial</a:t>
            </a:r>
            <a:endParaRPr lang="en-US" dirty="0"/>
          </a:p>
          <a:p>
            <a:r>
              <a:rPr lang="en-US" dirty="0"/>
              <a:t>Seaborn (2024, January 1). Seaborn User Guide and Tutorial. Retrieved November 5, 2025, from </a:t>
            </a:r>
            <a:r>
              <a:rPr lang="en-US" u="sng" dirty="0">
                <a:hlinkClick r:id="rId10"/>
              </a:rPr>
              <a:t>https://seaborn.pydata.org/tutorial.html</a:t>
            </a:r>
            <a:endParaRPr lang="en-US" dirty="0"/>
          </a:p>
        </p:txBody>
      </p:sp>
    </p:spTree>
    <p:extLst>
      <p:ext uri="{BB962C8B-B14F-4D97-AF65-F5344CB8AC3E}">
        <p14:creationId xmlns:p14="http://schemas.microsoft.com/office/powerpoint/2010/main" val="8620511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 Why Was This Paper Written?</a:t>
            </a:r>
          </a:p>
        </p:txBody>
      </p:sp>
      <p:sp>
        <p:nvSpPr>
          <p:cNvPr id="3" name="Content Placeholder 2"/>
          <p:cNvSpPr>
            <a:spLocks noGrp="1"/>
          </p:cNvSpPr>
          <p:nvPr>
            <p:ph idx="1"/>
          </p:nvPr>
        </p:nvSpPr>
        <p:spPr>
          <a:xfrm>
            <a:off x="752363" y="1622790"/>
            <a:ext cx="5856256" cy="5082810"/>
          </a:xfrm>
        </p:spPr>
        <p:txBody>
          <a:bodyPr>
            <a:normAutofit fontScale="92500" lnSpcReduction="20000"/>
          </a:bodyPr>
          <a:lstStyle/>
          <a:p>
            <a:r>
              <a:rPr lang="en-US" sz="3000" dirty="0"/>
              <a:t>QB position is the most popular and active position in the NFL; some could say these players affect a team’s ability to win</a:t>
            </a:r>
          </a:p>
          <a:p>
            <a:r>
              <a:rPr lang="en-US" sz="3000" dirty="0"/>
              <a:t>Many QBs receive large salaries as further incentive to lead their teams to victory (Ex: Patrick Mahomes, Josh Allen make crazy money)</a:t>
            </a:r>
          </a:p>
          <a:p>
            <a:r>
              <a:rPr lang="en-US" sz="3000" dirty="0"/>
              <a:t>Is on-field productivity being compensated fairly?</a:t>
            </a:r>
          </a:p>
          <a:p>
            <a:r>
              <a:rPr lang="en-US" sz="3000" dirty="0"/>
              <a:t>Gameplay performance could depend on variables for seasonal performance and career longevity</a:t>
            </a:r>
          </a:p>
          <a:p>
            <a:endParaRPr lang="en-US" sz="30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08619" y="1622790"/>
            <a:ext cx="5458690" cy="5082810"/>
          </a:xfrm>
          <a:prstGeom prst="rect">
            <a:avLst/>
          </a:prstGeom>
        </p:spPr>
      </p:pic>
    </p:spTree>
    <p:extLst>
      <p:ext uri="{BB962C8B-B14F-4D97-AF65-F5344CB8AC3E}">
        <p14:creationId xmlns:p14="http://schemas.microsoft.com/office/powerpoint/2010/main" val="3507487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Problem Statement and Hypothesis</a:t>
            </a:r>
            <a:br>
              <a:rPr lang="en-US" dirty="0"/>
            </a:br>
            <a:endParaRPr lang="en-US" dirty="0"/>
          </a:p>
        </p:txBody>
      </p:sp>
      <p:sp>
        <p:nvSpPr>
          <p:cNvPr id="3" name="Content Placeholder 2"/>
          <p:cNvSpPr>
            <a:spLocks noGrp="1"/>
          </p:cNvSpPr>
          <p:nvPr>
            <p:ph idx="1"/>
          </p:nvPr>
        </p:nvSpPr>
        <p:spPr>
          <a:xfrm>
            <a:off x="757181" y="1950026"/>
            <a:ext cx="11317357" cy="4907974"/>
          </a:xfrm>
        </p:spPr>
        <p:txBody>
          <a:bodyPr>
            <a:normAutofit fontScale="92500" lnSpcReduction="20000"/>
          </a:bodyPr>
          <a:lstStyle/>
          <a:p>
            <a:r>
              <a:rPr lang="en-US" sz="3000" dirty="0"/>
              <a:t>Does an NFL quarterback’s career performance influence their compensation?</a:t>
            </a:r>
          </a:p>
          <a:p>
            <a:r>
              <a:rPr lang="en-US" sz="3000" dirty="0"/>
              <a:t>Metrics include passing yards, passing touchdowns, rushing yards, rushing touchdowns, pass attempts, interceptions, fumbles, pass completions, yards per game, and age</a:t>
            </a:r>
          </a:p>
          <a:p>
            <a:r>
              <a:rPr lang="en-US" sz="3000" dirty="0"/>
              <a:t>Normalized contract value of each QB serves as the target variable (normalized because the original salaries scale in the millions)</a:t>
            </a:r>
          </a:p>
          <a:p>
            <a:r>
              <a:rPr lang="en-US" sz="3000" dirty="0"/>
              <a:t>H</a:t>
            </a:r>
            <a:r>
              <a:rPr lang="en-US" sz="3000" baseline="-25000" dirty="0"/>
              <a:t>o</a:t>
            </a:r>
            <a:r>
              <a:rPr lang="en-US" sz="3000" dirty="0"/>
              <a:t>: Career performance metrics do not significantly impact QB salaries.</a:t>
            </a:r>
            <a:endParaRPr lang="en-US" sz="3000" baseline="-25000" dirty="0"/>
          </a:p>
          <a:p>
            <a:r>
              <a:rPr lang="en-US" sz="3000" dirty="0"/>
              <a:t>H</a:t>
            </a:r>
            <a:r>
              <a:rPr lang="en-US" sz="3000" baseline="-25000" dirty="0"/>
              <a:t>1</a:t>
            </a:r>
            <a:r>
              <a:rPr lang="en-US" sz="3000" dirty="0"/>
              <a:t>: Career performance metrics do significantly impact QB salaries.</a:t>
            </a:r>
          </a:p>
          <a:p>
            <a:r>
              <a:rPr lang="en-US" sz="3000" dirty="0"/>
              <a:t>This analysis helps teams and players make informed decisions about contracts, team composition, and player development; ensures contracts reflect performance trends</a:t>
            </a:r>
          </a:p>
        </p:txBody>
      </p:sp>
    </p:spTree>
    <p:extLst>
      <p:ext uri="{BB962C8B-B14F-4D97-AF65-F5344CB8AC3E}">
        <p14:creationId xmlns:p14="http://schemas.microsoft.com/office/powerpoint/2010/main" val="1923697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2793B903-AB42-42A0-AE97-93D366679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title"/>
          </p:nvPr>
        </p:nvSpPr>
        <p:spPr>
          <a:xfrm>
            <a:off x="6389914" y="685800"/>
            <a:ext cx="5127172" cy="1485900"/>
          </a:xfrm>
        </p:spPr>
        <p:txBody>
          <a:bodyPr vert="horz" lIns="91440" tIns="45720" rIns="91440" bIns="45720" rtlCol="0" anchor="t">
            <a:normAutofit/>
          </a:bodyPr>
          <a:lstStyle/>
          <a:p>
            <a:r>
              <a:rPr lang="en-US" dirty="0"/>
              <a:t>Summary of Data Analysis pt. 1</a:t>
            </a:r>
            <a:endParaRPr lang="en-US"/>
          </a:p>
        </p:txBody>
      </p:sp>
      <p:sp>
        <p:nvSpPr>
          <p:cNvPr id="17" name="Rectangle 16">
            <a:extLst>
              <a:ext uri="{FF2B5EF4-FFF2-40B4-BE49-F238E27FC236}">
                <a16:creationId xmlns:a16="http://schemas.microsoft.com/office/drawing/2014/main" id="{A67E2D8A-19BE-48A0-889C-CCAC02348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8" name="Content Placeholder 7" descr="A screenshot of a computer code&#10;&#10;AI-generated content may be incorrect.">
            <a:extLst>
              <a:ext uri="{FF2B5EF4-FFF2-40B4-BE49-F238E27FC236}">
                <a16:creationId xmlns:a16="http://schemas.microsoft.com/office/drawing/2014/main" id="{3D844798-1511-03A9-6E6D-614167F042D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bwMode="auto">
          <a:xfrm>
            <a:off x="1046832" y="645106"/>
            <a:ext cx="5024716" cy="5247747"/>
          </a:xfrm>
          <a:prstGeom prst="rect">
            <a:avLst/>
          </a:prstGeom>
          <a:noFill/>
        </p:spPr>
      </p:pic>
      <p:sp>
        <p:nvSpPr>
          <p:cNvPr id="10" name="Content Placeholder 9"/>
          <p:cNvSpPr>
            <a:spLocks noGrp="1"/>
          </p:cNvSpPr>
          <p:nvPr>
            <p:ph sz="half" idx="2"/>
          </p:nvPr>
        </p:nvSpPr>
        <p:spPr>
          <a:xfrm>
            <a:off x="6389914" y="2286000"/>
            <a:ext cx="5127172" cy="3581400"/>
          </a:xfrm>
        </p:spPr>
        <p:txBody>
          <a:bodyPr vert="horz" lIns="91440" tIns="45720" rIns="91440" bIns="45720" rtlCol="0">
            <a:normAutofit lnSpcReduction="10000"/>
          </a:bodyPr>
          <a:lstStyle/>
          <a:p>
            <a:r>
              <a:rPr lang="en-US" sz="1300" dirty="0"/>
              <a:t>This project utilized two CSV datasets: one for NFL player data and the other for contract data, both collected from Kaggle repositories. The first dataset, </a:t>
            </a:r>
            <a:r>
              <a:rPr lang="en-US" sz="1300" dirty="0" err="1"/>
              <a:t>yearly_player_stats_offense.csv</a:t>
            </a:r>
            <a:r>
              <a:rPr lang="en-US" sz="1300" dirty="0"/>
              <a:t>, contains yearly performance metrics for all NFL offensive players from 2012 to 2024, including demographic data, draft status, and seasonal and career-long performance metrics (Hyde, 2025). The second dataset, combined_data_2000-2023.csv, includes contract data for all NFL players from 2000 to 2023, with the variable </a:t>
            </a:r>
            <a:r>
              <a:rPr lang="en-US" sz="1300" dirty="0" err="1"/>
              <a:t>value_norm</a:t>
            </a:r>
            <a:r>
              <a:rPr lang="en-US" sz="1300" dirty="0"/>
              <a:t> representing the total US dollar value of their contract at signing normalized to the NFL salary cap for a given year (Liu-Sontag, 2023).</a:t>
            </a:r>
          </a:p>
          <a:p>
            <a:r>
              <a:rPr lang="en-US" sz="1300" dirty="0"/>
              <a:t>QBs were filtered based on total regular season games played, most recent season played, average career contract value normalized per QB, and the most recent year of contract signing. Resulted in 132 unique QBs being tracked for this analysis</a:t>
            </a:r>
          </a:p>
          <a:p>
            <a:r>
              <a:rPr lang="en-US" sz="1300" dirty="0"/>
              <a:t>Career performance metrics, average contract value normalized, age, season type, and player name are final variables</a:t>
            </a:r>
          </a:p>
          <a:p>
            <a:endParaRPr lang="en-US" sz="1300" dirty="0"/>
          </a:p>
        </p:txBody>
      </p:sp>
    </p:spTree>
    <p:extLst>
      <p:ext uri="{BB962C8B-B14F-4D97-AF65-F5344CB8AC3E}">
        <p14:creationId xmlns:p14="http://schemas.microsoft.com/office/powerpoint/2010/main" val="11953818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F1325BBD-5034-7F9A-9D20-6C4E537CC012}"/>
            </a:ext>
          </a:extLst>
        </p:cNvPr>
        <p:cNvGrpSpPr/>
        <p:nvPr/>
      </p:nvGrpSpPr>
      <p:grpSpPr>
        <a:xfrm>
          <a:off x="0" y="0"/>
          <a:ext cx="0" cy="0"/>
          <a:chOff x="0" y="0"/>
          <a:chExt cx="0" cy="0"/>
        </a:xfrm>
      </p:grpSpPr>
      <p:sp>
        <p:nvSpPr>
          <p:cNvPr id="37" name="Rectangle 36">
            <a:extLst>
              <a:ext uri="{FF2B5EF4-FFF2-40B4-BE49-F238E27FC236}">
                <a16:creationId xmlns:a16="http://schemas.microsoft.com/office/drawing/2014/main" id="{E03D26E0-9E88-4C40-89C8-C2737EEC5A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4F31FFC-4D8E-870D-26DA-8F16BF5128FC}"/>
              </a:ext>
            </a:extLst>
          </p:cNvPr>
          <p:cNvSpPr>
            <a:spLocks noGrp="1"/>
          </p:cNvSpPr>
          <p:nvPr>
            <p:ph type="title"/>
          </p:nvPr>
        </p:nvSpPr>
        <p:spPr>
          <a:xfrm>
            <a:off x="1088580" y="685800"/>
            <a:ext cx="4314693" cy="774865"/>
          </a:xfrm>
        </p:spPr>
        <p:txBody>
          <a:bodyPr vert="horz" lIns="91440" tIns="45720" rIns="91440" bIns="45720" rtlCol="0" anchor="t">
            <a:normAutofit/>
          </a:bodyPr>
          <a:lstStyle/>
          <a:p>
            <a:r>
              <a:rPr lang="en-US" sz="2400" dirty="0"/>
              <a:t>Summary of Data Analysis pt. 2</a:t>
            </a:r>
          </a:p>
        </p:txBody>
      </p:sp>
      <p:sp>
        <p:nvSpPr>
          <p:cNvPr id="10" name="Content Placeholder 9">
            <a:extLst>
              <a:ext uri="{FF2B5EF4-FFF2-40B4-BE49-F238E27FC236}">
                <a16:creationId xmlns:a16="http://schemas.microsoft.com/office/drawing/2014/main" id="{BCBC4944-695F-285C-5F5C-A8326EBC8D45}"/>
              </a:ext>
            </a:extLst>
          </p:cNvPr>
          <p:cNvSpPr>
            <a:spLocks noGrp="1"/>
          </p:cNvSpPr>
          <p:nvPr>
            <p:ph sz="half" idx="2"/>
          </p:nvPr>
        </p:nvSpPr>
        <p:spPr>
          <a:xfrm>
            <a:off x="1088579" y="2286000"/>
            <a:ext cx="4495788" cy="3886200"/>
          </a:xfrm>
        </p:spPr>
        <p:txBody>
          <a:bodyPr vert="horz" lIns="91440" tIns="45720" rIns="91440" bIns="45720" rtlCol="0">
            <a:normAutofit/>
          </a:bodyPr>
          <a:lstStyle/>
          <a:p>
            <a:r>
              <a:rPr lang="en-US" sz="1400" dirty="0"/>
              <a:t>Univariate visualizations, such as histograms and boxplots, were created to visualize the distributions of the continuous variables; these visualizations identified outliers as most of these variables were right skewed in their distributions</a:t>
            </a:r>
          </a:p>
          <a:p>
            <a:r>
              <a:rPr lang="en-US" sz="1400" dirty="0"/>
              <a:t>Correlation analysis was used to identify and measure the relationship between the X and Y variables. This verifies for linearity. Positive relationship exists between the X and Y variables. This is illustrated with a scatterplot and heatmap.</a:t>
            </a:r>
          </a:p>
          <a:p>
            <a:r>
              <a:rPr lang="en-US" sz="1400" dirty="0"/>
              <a:t>The heatmap illustrates that multiple X variables are correlated with each other, which is addressed in Ridge regression. Important to do so that this does not affect the final analysis</a:t>
            </a:r>
          </a:p>
          <a:p>
            <a:endParaRPr lang="en-US" sz="1400" dirty="0"/>
          </a:p>
          <a:p>
            <a:endParaRPr lang="en-US" sz="1400" dirty="0"/>
          </a:p>
        </p:txBody>
      </p:sp>
      <p:pic>
        <p:nvPicPr>
          <p:cNvPr id="9" name="Picture 8" descr="A red and orange squares with white text&#10;&#10;AI-generated content may be incorrect.">
            <a:extLst>
              <a:ext uri="{FF2B5EF4-FFF2-40B4-BE49-F238E27FC236}">
                <a16:creationId xmlns:a16="http://schemas.microsoft.com/office/drawing/2014/main" id="{2FB90EE9-8D5F-0C44-2147-33BC9247EE8C}"/>
              </a:ext>
            </a:extLst>
          </p:cNvPr>
          <p:cNvPicPr>
            <a:picLocks noChangeAspect="1"/>
          </p:cNvPicPr>
          <p:nvPr/>
        </p:nvPicPr>
        <p:blipFill>
          <a:blip r:embed="rId2">
            <a:extLst>
              <a:ext uri="{28A0092B-C50C-407E-A947-70E740481C1C}">
                <a14:useLocalDpi xmlns:a14="http://schemas.microsoft.com/office/drawing/2010/main" val="0"/>
              </a:ext>
            </a:extLst>
          </a:blip>
          <a:srcRect l="10485" r="8489" b="5"/>
          <a:stretch>
            <a:fillRect/>
          </a:stretch>
        </p:blipFill>
        <p:spPr bwMode="auto">
          <a:xfrm>
            <a:off x="5785158" y="10"/>
            <a:ext cx="3361890" cy="3438410"/>
          </a:xfrm>
          <a:prstGeom prst="rect">
            <a:avLst/>
          </a:prstGeom>
          <a:noFill/>
        </p:spPr>
      </p:pic>
      <p:pic>
        <p:nvPicPr>
          <p:cNvPr id="6" name="Content Placeholder 5" descr="A screenshot of a graph&#10;&#10;AI-generated content may be incorrect.">
            <a:extLst>
              <a:ext uri="{FF2B5EF4-FFF2-40B4-BE49-F238E27FC236}">
                <a16:creationId xmlns:a16="http://schemas.microsoft.com/office/drawing/2014/main" id="{FFCFD00F-C919-C1B7-4F65-506332BFD36D}"/>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rcRect r="10094" b="-1"/>
          <a:stretch>
            <a:fillRect/>
          </a:stretch>
        </p:blipFill>
        <p:spPr bwMode="auto">
          <a:xfrm>
            <a:off x="9147049" y="-279"/>
            <a:ext cx="3044952" cy="3438420"/>
          </a:xfrm>
          <a:prstGeom prst="rect">
            <a:avLst/>
          </a:prstGeom>
          <a:noFill/>
        </p:spPr>
      </p:pic>
      <p:pic>
        <p:nvPicPr>
          <p:cNvPr id="7" name="Picture 6" descr="A diagram of a football game&#10;&#10;AI-generated content may be incorrect.">
            <a:extLst>
              <a:ext uri="{FF2B5EF4-FFF2-40B4-BE49-F238E27FC236}">
                <a16:creationId xmlns:a16="http://schemas.microsoft.com/office/drawing/2014/main" id="{0AFBEBA7-C5B4-AAD6-DE95-0A26B5FC5343}"/>
              </a:ext>
            </a:extLst>
          </p:cNvPr>
          <p:cNvPicPr>
            <a:picLocks noChangeAspect="1"/>
          </p:cNvPicPr>
          <p:nvPr/>
        </p:nvPicPr>
        <p:blipFill>
          <a:blip r:embed="rId4">
            <a:extLst>
              <a:ext uri="{28A0092B-C50C-407E-A947-70E740481C1C}">
                <a14:useLocalDpi xmlns:a14="http://schemas.microsoft.com/office/drawing/2010/main" val="0"/>
              </a:ext>
            </a:extLst>
          </a:blip>
          <a:srcRect r="7004" b="1"/>
          <a:stretch>
            <a:fillRect/>
          </a:stretch>
        </p:blipFill>
        <p:spPr bwMode="auto">
          <a:xfrm>
            <a:off x="5785157" y="3438421"/>
            <a:ext cx="3361891" cy="3419581"/>
          </a:xfrm>
          <a:prstGeom prst="rect">
            <a:avLst/>
          </a:prstGeom>
          <a:noFill/>
        </p:spPr>
      </p:pic>
      <p:pic>
        <p:nvPicPr>
          <p:cNvPr id="8" name="Picture 7" descr="A graph of a graph of a number of blue and red lines&#10;&#10;AI-generated content may be incorrect.">
            <a:extLst>
              <a:ext uri="{FF2B5EF4-FFF2-40B4-BE49-F238E27FC236}">
                <a16:creationId xmlns:a16="http://schemas.microsoft.com/office/drawing/2014/main" id="{61B4F1DC-9B3D-FC1C-0ADA-74F9D7BC6985}"/>
              </a:ext>
            </a:extLst>
          </p:cNvPr>
          <p:cNvPicPr>
            <a:picLocks noChangeAspect="1"/>
          </p:cNvPicPr>
          <p:nvPr/>
        </p:nvPicPr>
        <p:blipFill>
          <a:blip r:embed="rId5">
            <a:extLst>
              <a:ext uri="{28A0092B-C50C-407E-A947-70E740481C1C}">
                <a14:useLocalDpi xmlns:a14="http://schemas.microsoft.com/office/drawing/2010/main" val="0"/>
              </a:ext>
            </a:extLst>
          </a:blip>
          <a:srcRect l="4003" r="4" b="4"/>
          <a:stretch>
            <a:fillRect/>
          </a:stretch>
        </p:blipFill>
        <p:spPr bwMode="auto">
          <a:xfrm>
            <a:off x="9147048" y="3438144"/>
            <a:ext cx="3044952" cy="3419856"/>
          </a:xfrm>
          <a:prstGeom prst="rect">
            <a:avLst/>
          </a:prstGeom>
          <a:noFill/>
        </p:spPr>
      </p:pic>
    </p:spTree>
    <p:extLst>
      <p:ext uri="{BB962C8B-B14F-4D97-AF65-F5344CB8AC3E}">
        <p14:creationId xmlns:p14="http://schemas.microsoft.com/office/powerpoint/2010/main" val="7183977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7BB43B-AD21-D83F-6243-9E41861D06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1D960B-BC32-B629-C344-8AD846E80199}"/>
              </a:ext>
            </a:extLst>
          </p:cNvPr>
          <p:cNvSpPr>
            <a:spLocks noGrp="1"/>
          </p:cNvSpPr>
          <p:nvPr>
            <p:ph type="title"/>
          </p:nvPr>
        </p:nvSpPr>
        <p:spPr>
          <a:xfrm>
            <a:off x="1597573" y="574965"/>
            <a:ext cx="9601200" cy="1485900"/>
          </a:xfrm>
        </p:spPr>
        <p:txBody>
          <a:bodyPr>
            <a:normAutofit/>
          </a:bodyPr>
          <a:lstStyle/>
          <a:p>
            <a:pPr algn="ctr"/>
            <a:r>
              <a:rPr lang="en-US" dirty="0"/>
              <a:t>Summary of Data Analysis pt. 3</a:t>
            </a:r>
          </a:p>
        </p:txBody>
      </p:sp>
      <p:sp>
        <p:nvSpPr>
          <p:cNvPr id="10" name="Content Placeholder 9">
            <a:extLst>
              <a:ext uri="{FF2B5EF4-FFF2-40B4-BE49-F238E27FC236}">
                <a16:creationId xmlns:a16="http://schemas.microsoft.com/office/drawing/2014/main" id="{7FBD583A-68DB-AE08-78C9-43562D82A685}"/>
              </a:ext>
            </a:extLst>
          </p:cNvPr>
          <p:cNvSpPr>
            <a:spLocks noGrp="1"/>
          </p:cNvSpPr>
          <p:nvPr>
            <p:ph sz="half" idx="2"/>
          </p:nvPr>
        </p:nvSpPr>
        <p:spPr>
          <a:xfrm>
            <a:off x="1337696" y="1317916"/>
            <a:ext cx="10020632" cy="5269922"/>
          </a:xfrm>
        </p:spPr>
        <p:txBody>
          <a:bodyPr>
            <a:normAutofit/>
          </a:bodyPr>
          <a:lstStyle/>
          <a:p>
            <a:r>
              <a:rPr lang="en-US" dirty="0"/>
              <a:t>Multiple models are used to compare accuracy in predicting contract values based on the predictor variables: linear regression, Ridge, and Random Forest</a:t>
            </a:r>
          </a:p>
          <a:p>
            <a:r>
              <a:rPr lang="en-US" dirty="0"/>
              <a:t>These models are used to predict </a:t>
            </a:r>
            <a:r>
              <a:rPr lang="en-US" dirty="0" err="1"/>
              <a:t>avg_value_norm</a:t>
            </a:r>
            <a:r>
              <a:rPr lang="en-US" dirty="0"/>
              <a:t>, the Y value, along with determining the R-squared score. Bar plots are used to visualize the importance of the optimal features for these models</a:t>
            </a:r>
          </a:p>
          <a:p>
            <a:r>
              <a:rPr lang="en-US" dirty="0"/>
              <a:t>Ridge is used to address the multicollinearity of the predictor variables</a:t>
            </a:r>
          </a:p>
          <a:p>
            <a:r>
              <a:rPr lang="en-US" dirty="0"/>
              <a:t>Random Forest uses multiple decision trees to enhance prediction accuracy</a:t>
            </a:r>
          </a:p>
          <a:p>
            <a:r>
              <a:rPr lang="en-US" dirty="0" err="1"/>
              <a:t>StandardScaler</a:t>
            </a:r>
            <a:r>
              <a:rPr lang="en-US" dirty="0"/>
              <a:t>() is used to standardize the values of the numeric features, which improves the performance of the algorithms sensitive to the scale of data. Crucial so that no single feature disproportionately influences the model due to differences in scale</a:t>
            </a:r>
          </a:p>
          <a:p>
            <a:r>
              <a:rPr lang="en-US" dirty="0"/>
              <a:t>Mean squared error (MSE) and root mean squared error (RMSE) are used to calculate the mean of the squared differences between actual and predicted values. These actual and predicted QB values are visualized in a scatter plot </a:t>
            </a:r>
          </a:p>
          <a:p>
            <a:endParaRPr lang="en-US" dirty="0"/>
          </a:p>
        </p:txBody>
      </p:sp>
    </p:spTree>
    <p:extLst>
      <p:ext uri="{BB962C8B-B14F-4D97-AF65-F5344CB8AC3E}">
        <p14:creationId xmlns:p14="http://schemas.microsoft.com/office/powerpoint/2010/main" val="38284432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D9D9D0AB-1E2F-44A8-B9C6-FA40983018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397988" y="3222746"/>
            <a:ext cx="3197032" cy="892052"/>
          </a:xfrm>
        </p:spPr>
        <p:txBody>
          <a:bodyPr anchor="ctr">
            <a:normAutofit/>
          </a:bodyPr>
          <a:lstStyle/>
          <a:p>
            <a:r>
              <a:rPr lang="en-US" sz="2800" dirty="0"/>
              <a:t>Outline of Findings</a:t>
            </a:r>
          </a:p>
        </p:txBody>
      </p:sp>
      <p:sp>
        <p:nvSpPr>
          <p:cNvPr id="28" name="Freeform: Shape 27">
            <a:extLst>
              <a:ext uri="{FF2B5EF4-FFF2-40B4-BE49-F238E27FC236}">
                <a16:creationId xmlns:a16="http://schemas.microsoft.com/office/drawing/2014/main" id="{3CCC9FC1-68AD-40AD-85B6-A0E7053D6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791963" y="451044"/>
            <a:ext cx="2308583" cy="2741196"/>
          </a:xfrm>
          <a:custGeom>
            <a:avLst/>
            <a:gdLst>
              <a:gd name="connsiteX0" fmla="*/ 2308583 w 2308583"/>
              <a:gd name="connsiteY0" fmla="*/ 2741196 h 2741196"/>
              <a:gd name="connsiteX1" fmla="*/ 462 w 2308583"/>
              <a:gd name="connsiteY1" fmla="*/ 2741196 h 2741196"/>
              <a:gd name="connsiteX2" fmla="*/ 0 w 2308583"/>
              <a:gd name="connsiteY2" fmla="*/ 2469337 h 2741196"/>
              <a:gd name="connsiteX3" fmla="*/ 2022607 w 2308583"/>
              <a:gd name="connsiteY3" fmla="*/ 2470269 h 2741196"/>
              <a:gd name="connsiteX4" fmla="*/ 2022607 w 2308583"/>
              <a:gd name="connsiteY4" fmla="*/ 0 h 2741196"/>
              <a:gd name="connsiteX5" fmla="*/ 2308583 w 2308583"/>
              <a:gd name="connsiteY5" fmla="*/ 0 h 2741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2741196">
                <a:moveTo>
                  <a:pt x="2308583" y="2741196"/>
                </a:moveTo>
                <a:lnTo>
                  <a:pt x="462" y="2741196"/>
                </a:lnTo>
                <a:cubicBezTo>
                  <a:pt x="-462" y="2647366"/>
                  <a:pt x="923" y="2563167"/>
                  <a:pt x="0" y="2469337"/>
                </a:cubicBezTo>
                <a:lnTo>
                  <a:pt x="2022607" y="2470269"/>
                </a:lnTo>
                <a:lnTo>
                  <a:pt x="2022607" y="0"/>
                </a:lnTo>
                <a:lnTo>
                  <a:pt x="2308583" y="0"/>
                </a:lnTo>
                <a:close/>
              </a:path>
            </a:pathLst>
          </a:custGeom>
          <a:solidFill>
            <a:schemeClr val="tx2">
              <a:alpha val="85000"/>
            </a:schemeClr>
          </a:solidFill>
          <a:ln w="0">
            <a:noFill/>
            <a:prstDash val="solid"/>
            <a:round/>
            <a:headEnd/>
            <a:tailEnd/>
          </a:ln>
        </p:spPr>
        <p:txBody>
          <a:bodyPr/>
          <a:lstStyle/>
          <a:p>
            <a:endParaRPr lang="en-US"/>
          </a:p>
        </p:txBody>
      </p:sp>
      <p:sp>
        <p:nvSpPr>
          <p:cNvPr id="30" name="Freeform: Shape 29">
            <a:extLst>
              <a:ext uri="{FF2B5EF4-FFF2-40B4-BE49-F238E27FC236}">
                <a16:creationId xmlns:a16="http://schemas.microsoft.com/office/drawing/2014/main" id="{DF52B505-674B-4B30-912B-D9D83017C6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9434319" y="434000"/>
            <a:ext cx="2308583" cy="1114404"/>
          </a:xfrm>
          <a:custGeom>
            <a:avLst/>
            <a:gdLst>
              <a:gd name="connsiteX0" fmla="*/ 462 w 2308583"/>
              <a:gd name="connsiteY0" fmla="*/ 1114404 h 1114404"/>
              <a:gd name="connsiteX1" fmla="*/ 2308583 w 2308583"/>
              <a:gd name="connsiteY1" fmla="*/ 1114404 h 1114404"/>
              <a:gd name="connsiteX2" fmla="*/ 2308583 w 2308583"/>
              <a:gd name="connsiteY2" fmla="*/ 0 h 1114404"/>
              <a:gd name="connsiteX3" fmla="*/ 2022607 w 2308583"/>
              <a:gd name="connsiteY3" fmla="*/ 0 h 1114404"/>
              <a:gd name="connsiteX4" fmla="*/ 2022607 w 2308583"/>
              <a:gd name="connsiteY4" fmla="*/ 843477 h 1114404"/>
              <a:gd name="connsiteX5" fmla="*/ 0 w 2308583"/>
              <a:gd name="connsiteY5" fmla="*/ 842545 h 1114404"/>
              <a:gd name="connsiteX6" fmla="*/ 462 w 2308583"/>
              <a:gd name="connsiteY6" fmla="*/ 1114404 h 1114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8583" h="1114404">
                <a:moveTo>
                  <a:pt x="462" y="1114404"/>
                </a:moveTo>
                <a:lnTo>
                  <a:pt x="2308583" y="1114404"/>
                </a:lnTo>
                <a:lnTo>
                  <a:pt x="2308583" y="0"/>
                </a:lnTo>
                <a:lnTo>
                  <a:pt x="2022607" y="0"/>
                </a:lnTo>
                <a:lnTo>
                  <a:pt x="2022607" y="843477"/>
                </a:lnTo>
                <a:lnTo>
                  <a:pt x="0" y="842545"/>
                </a:lnTo>
                <a:cubicBezTo>
                  <a:pt x="923" y="936375"/>
                  <a:pt x="-462" y="1020574"/>
                  <a:pt x="462" y="1114404"/>
                </a:cubicBezTo>
                <a:close/>
              </a:path>
            </a:pathLst>
          </a:custGeom>
          <a:solidFill>
            <a:schemeClr val="tx2">
              <a:alpha val="85000"/>
            </a:schemeClr>
          </a:solidFill>
          <a:ln w="0">
            <a:noFill/>
            <a:prstDash val="solid"/>
            <a:round/>
            <a:headEnd/>
            <a:tailEnd/>
          </a:ln>
        </p:spPr>
        <p:txBody>
          <a:bodyPr/>
          <a:lstStyle/>
          <a:p>
            <a:endParaRPr lang="en-US"/>
          </a:p>
        </p:txBody>
      </p:sp>
      <p:sp>
        <p:nvSpPr>
          <p:cNvPr id="3" name="Content Placeholder 2"/>
          <p:cNvSpPr>
            <a:spLocks noGrp="1"/>
          </p:cNvSpPr>
          <p:nvPr>
            <p:ph idx="1"/>
          </p:nvPr>
        </p:nvSpPr>
        <p:spPr>
          <a:xfrm>
            <a:off x="123568" y="4114800"/>
            <a:ext cx="8197149" cy="2741196"/>
          </a:xfrm>
        </p:spPr>
        <p:txBody>
          <a:bodyPr>
            <a:normAutofit fontScale="92500" lnSpcReduction="10000"/>
          </a:bodyPr>
          <a:lstStyle/>
          <a:p>
            <a:r>
              <a:rPr lang="en-US" sz="1700" dirty="0"/>
              <a:t>The line graph illustrates that the optimal number of features in the linear regression is 2, as this is when the R-squared value reaches its highest value of 0.55</a:t>
            </a:r>
          </a:p>
          <a:p>
            <a:r>
              <a:rPr lang="en-US" sz="1700" dirty="0"/>
              <a:t>This illustrates the results of the best regression model when </a:t>
            </a:r>
            <a:r>
              <a:rPr lang="en-US" sz="1700" dirty="0" err="1"/>
              <a:t>SelectKBest</a:t>
            </a:r>
            <a:r>
              <a:rPr lang="en-US" sz="1700" dirty="0"/>
              <a:t> with </a:t>
            </a:r>
            <a:r>
              <a:rPr lang="en-US" sz="1700" dirty="0" err="1"/>
              <a:t>f_regression</a:t>
            </a:r>
            <a:r>
              <a:rPr lang="en-US" sz="1700" dirty="0"/>
              <a:t> and </a:t>
            </a:r>
            <a:r>
              <a:rPr lang="en-US" sz="1700" dirty="0" err="1"/>
              <a:t>mutual_info_regression</a:t>
            </a:r>
            <a:r>
              <a:rPr lang="en-US" sz="1700" dirty="0"/>
              <a:t> is applied: the most important features based on their scores are career passing touchdowns (133.82), career pass completions (126.48), career passing air yards (0.57), and career passing yards (0.55)</a:t>
            </a:r>
          </a:p>
          <a:p>
            <a:r>
              <a:rPr lang="en-US" sz="1700" dirty="0"/>
              <a:t>The most accurate model is Random Forest, as its R-squared is 0.62, which means it describes 62% of the variance of the results for contract value</a:t>
            </a:r>
          </a:p>
          <a:p>
            <a:r>
              <a:rPr lang="en-US" sz="1700" dirty="0"/>
              <a:t>There are a few quarterbacks who are paid above average based on their performances, this is illustrated in a dotted line graph</a:t>
            </a:r>
          </a:p>
          <a:p>
            <a:endParaRPr lang="en-US" sz="800" dirty="0"/>
          </a:p>
        </p:txBody>
      </p:sp>
      <p:sp>
        <p:nvSpPr>
          <p:cNvPr id="32" name="Freeform: Shape 31">
            <a:extLst>
              <a:ext uri="{FF2B5EF4-FFF2-40B4-BE49-F238E27FC236}">
                <a16:creationId xmlns:a16="http://schemas.microsoft.com/office/drawing/2014/main" id="{42B27A04-CA20-4DE3-83CB-6ED66E5E74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485429" y="3365385"/>
            <a:ext cx="2308583" cy="2741196"/>
          </a:xfrm>
          <a:custGeom>
            <a:avLst/>
            <a:gdLst>
              <a:gd name="connsiteX0" fmla="*/ 2308583 w 2308583"/>
              <a:gd name="connsiteY0" fmla="*/ 2741196 h 2741196"/>
              <a:gd name="connsiteX1" fmla="*/ 462 w 2308583"/>
              <a:gd name="connsiteY1" fmla="*/ 2741196 h 2741196"/>
              <a:gd name="connsiteX2" fmla="*/ 0 w 2308583"/>
              <a:gd name="connsiteY2" fmla="*/ 2469337 h 2741196"/>
              <a:gd name="connsiteX3" fmla="*/ 2022607 w 2308583"/>
              <a:gd name="connsiteY3" fmla="*/ 2470269 h 2741196"/>
              <a:gd name="connsiteX4" fmla="*/ 2022607 w 2308583"/>
              <a:gd name="connsiteY4" fmla="*/ 0 h 2741196"/>
              <a:gd name="connsiteX5" fmla="*/ 2308583 w 2308583"/>
              <a:gd name="connsiteY5" fmla="*/ 0 h 2741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2741196">
                <a:moveTo>
                  <a:pt x="2308583" y="2741196"/>
                </a:moveTo>
                <a:lnTo>
                  <a:pt x="462" y="2741196"/>
                </a:lnTo>
                <a:cubicBezTo>
                  <a:pt x="-462" y="2647366"/>
                  <a:pt x="923" y="2563167"/>
                  <a:pt x="0" y="2469337"/>
                </a:cubicBezTo>
                <a:lnTo>
                  <a:pt x="2022607" y="2470269"/>
                </a:lnTo>
                <a:lnTo>
                  <a:pt x="2022607" y="0"/>
                </a:lnTo>
                <a:lnTo>
                  <a:pt x="2308583" y="0"/>
                </a:lnTo>
                <a:close/>
              </a:path>
            </a:pathLst>
          </a:custGeom>
          <a:solidFill>
            <a:schemeClr val="tx2">
              <a:alpha val="85000"/>
            </a:schemeClr>
          </a:solidFill>
          <a:ln w="0">
            <a:noFill/>
            <a:prstDash val="solid"/>
            <a:round/>
            <a:headEnd/>
            <a:tailEnd/>
          </a:ln>
        </p:spPr>
        <p:txBody>
          <a:bodyPr/>
          <a:lstStyle/>
          <a:p>
            <a:endParaRPr lang="en-US"/>
          </a:p>
        </p:txBody>
      </p:sp>
      <p:sp useBgFill="1">
        <p:nvSpPr>
          <p:cNvPr id="34" name="Rectangle 33">
            <a:extLst>
              <a:ext uri="{FF2B5EF4-FFF2-40B4-BE49-F238E27FC236}">
                <a16:creationId xmlns:a16="http://schemas.microsoft.com/office/drawing/2014/main" id="{D8968742-1D40-4F6B-9272-064FD1631B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30486" y="6453386"/>
            <a:ext cx="573314" cy="4046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screenshot of a graph&#10;&#10;AI-generated content may be incorrect.">
            <a:extLst>
              <a:ext uri="{FF2B5EF4-FFF2-40B4-BE49-F238E27FC236}">
                <a16:creationId xmlns:a16="http://schemas.microsoft.com/office/drawing/2014/main" id="{A04F35C9-841E-B614-79CD-5393F19A666F}"/>
              </a:ext>
            </a:extLst>
          </p:cNvPr>
          <p:cNvPicPr>
            <a:picLocks/>
          </p:cNvPicPr>
          <p:nvPr/>
        </p:nvPicPr>
        <p:blipFill>
          <a:blip r:embed="rId2">
            <a:extLst>
              <a:ext uri="{28A0092B-C50C-407E-A947-70E740481C1C}">
                <a14:useLocalDpi xmlns:a14="http://schemas.microsoft.com/office/drawing/2010/main" val="0"/>
              </a:ext>
            </a:extLst>
          </a:blip>
          <a:srcRect/>
          <a:stretch>
            <a:fillRect/>
          </a:stretch>
        </p:blipFill>
        <p:spPr bwMode="auto">
          <a:xfrm>
            <a:off x="8882500" y="3222746"/>
            <a:ext cx="3309500" cy="2510789"/>
          </a:xfrm>
          <a:prstGeom prst="rect">
            <a:avLst/>
          </a:prstGeom>
          <a:noFill/>
          <a:ln>
            <a:noFill/>
          </a:ln>
        </p:spPr>
      </p:pic>
      <p:pic>
        <p:nvPicPr>
          <p:cNvPr id="9" name="Picture 8" descr="A graph with a red line&#10;&#10;AI-generated content may be incorrect.">
            <a:extLst>
              <a:ext uri="{FF2B5EF4-FFF2-40B4-BE49-F238E27FC236}">
                <a16:creationId xmlns:a16="http://schemas.microsoft.com/office/drawing/2014/main" id="{FFC742CA-9D80-696B-BFAB-D5B888AA4CB5}"/>
              </a:ext>
            </a:extLst>
          </p:cNvPr>
          <p:cNvPicPr>
            <a:picLocks/>
          </p:cNvPicPr>
          <p:nvPr/>
        </p:nvPicPr>
        <p:blipFill>
          <a:blip r:embed="rId3">
            <a:extLst>
              <a:ext uri="{28A0092B-C50C-407E-A947-70E740481C1C}">
                <a14:useLocalDpi xmlns:a14="http://schemas.microsoft.com/office/drawing/2010/main" val="0"/>
              </a:ext>
            </a:extLst>
          </a:blip>
          <a:srcRect/>
          <a:stretch>
            <a:fillRect/>
          </a:stretch>
        </p:blipFill>
        <p:spPr bwMode="auto">
          <a:xfrm>
            <a:off x="4129378" y="426627"/>
            <a:ext cx="4308068" cy="3002373"/>
          </a:xfrm>
          <a:prstGeom prst="rect">
            <a:avLst/>
          </a:prstGeom>
          <a:noFill/>
          <a:ln>
            <a:noFill/>
          </a:ln>
        </p:spPr>
      </p:pic>
      <p:pic>
        <p:nvPicPr>
          <p:cNvPr id="11" name="Picture 10" descr="A graph with blue lines&#10;&#10;AI-generated content may be incorrect.">
            <a:extLst>
              <a:ext uri="{FF2B5EF4-FFF2-40B4-BE49-F238E27FC236}">
                <a16:creationId xmlns:a16="http://schemas.microsoft.com/office/drawing/2014/main" id="{ECB34FC9-0B52-C1B2-387F-2BE3690B4B33}"/>
              </a:ext>
            </a:extLst>
          </p:cNvPr>
          <p:cNvPicPr>
            <a:picLocks/>
          </p:cNvPicPr>
          <p:nvPr/>
        </p:nvPicPr>
        <p:blipFill>
          <a:blip r:embed="rId4">
            <a:extLst>
              <a:ext uri="{28A0092B-C50C-407E-A947-70E740481C1C}">
                <a14:useLocalDpi xmlns:a14="http://schemas.microsoft.com/office/drawing/2010/main" val="0"/>
              </a:ext>
            </a:extLst>
          </a:blip>
          <a:srcRect/>
          <a:stretch>
            <a:fillRect/>
          </a:stretch>
        </p:blipFill>
        <p:spPr bwMode="auto">
          <a:xfrm>
            <a:off x="8604924" y="735319"/>
            <a:ext cx="2837434" cy="2456921"/>
          </a:xfrm>
          <a:prstGeom prst="rect">
            <a:avLst/>
          </a:prstGeom>
          <a:noFill/>
          <a:ln>
            <a:noFill/>
          </a:ln>
        </p:spPr>
      </p:pic>
      <p:pic>
        <p:nvPicPr>
          <p:cNvPr id="15" name="Picture 14" descr="A screenshot of a graph&#10;&#10;AI-generated content may be incorrect.">
            <a:extLst>
              <a:ext uri="{FF2B5EF4-FFF2-40B4-BE49-F238E27FC236}">
                <a16:creationId xmlns:a16="http://schemas.microsoft.com/office/drawing/2014/main" id="{E668F5E8-F6D3-4110-5E16-A3A0318D59BC}"/>
              </a:ext>
            </a:extLst>
          </p:cNvPr>
          <p:cNvPicPr>
            <a:picLocks/>
          </p:cNvPicPr>
          <p:nvPr/>
        </p:nvPicPr>
        <p:blipFill>
          <a:blip r:embed="rId5">
            <a:extLst>
              <a:ext uri="{28A0092B-C50C-407E-A947-70E740481C1C}">
                <a14:useLocalDpi xmlns:a14="http://schemas.microsoft.com/office/drawing/2010/main" val="0"/>
              </a:ext>
            </a:extLst>
          </a:blip>
          <a:srcRect/>
          <a:stretch>
            <a:fillRect/>
          </a:stretch>
        </p:blipFill>
        <p:spPr bwMode="auto">
          <a:xfrm>
            <a:off x="123568" y="799925"/>
            <a:ext cx="3556712" cy="2565460"/>
          </a:xfrm>
          <a:prstGeom prst="rect">
            <a:avLst/>
          </a:prstGeom>
          <a:noFill/>
          <a:ln>
            <a:noFill/>
          </a:ln>
        </p:spPr>
      </p:pic>
    </p:spTree>
    <p:extLst>
      <p:ext uri="{BB962C8B-B14F-4D97-AF65-F5344CB8AC3E}">
        <p14:creationId xmlns:p14="http://schemas.microsoft.com/office/powerpoint/2010/main" val="19622095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ADBAEDC4-A74F-ACB7-9108-DE738F2C6CD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0C4769-3300-2D4F-554F-0AD63F451B32}"/>
              </a:ext>
            </a:extLst>
          </p:cNvPr>
          <p:cNvSpPr>
            <a:spLocks noGrp="1"/>
          </p:cNvSpPr>
          <p:nvPr>
            <p:ph type="title"/>
          </p:nvPr>
        </p:nvSpPr>
        <p:spPr>
          <a:xfrm>
            <a:off x="1088580" y="685800"/>
            <a:ext cx="4495788" cy="1485900"/>
          </a:xfrm>
        </p:spPr>
        <p:txBody>
          <a:bodyPr>
            <a:normAutofit/>
          </a:bodyPr>
          <a:lstStyle/>
          <a:p>
            <a:r>
              <a:rPr lang="en-US"/>
              <a:t>Outline of Findings pt 2</a:t>
            </a:r>
          </a:p>
        </p:txBody>
      </p:sp>
      <p:sp>
        <p:nvSpPr>
          <p:cNvPr id="3" name="Content Placeholder 2">
            <a:extLst>
              <a:ext uri="{FF2B5EF4-FFF2-40B4-BE49-F238E27FC236}">
                <a16:creationId xmlns:a16="http://schemas.microsoft.com/office/drawing/2014/main" id="{6153E6E4-4543-E12F-F7F4-49FDDD3F0C45}"/>
              </a:ext>
            </a:extLst>
          </p:cNvPr>
          <p:cNvSpPr>
            <a:spLocks noGrp="1"/>
          </p:cNvSpPr>
          <p:nvPr>
            <p:ph idx="1"/>
          </p:nvPr>
        </p:nvSpPr>
        <p:spPr>
          <a:xfrm>
            <a:off x="1088579" y="2286000"/>
            <a:ext cx="4495788" cy="3886200"/>
          </a:xfrm>
        </p:spPr>
        <p:txBody>
          <a:bodyPr>
            <a:normAutofit/>
          </a:bodyPr>
          <a:lstStyle/>
          <a:p>
            <a:r>
              <a:rPr lang="en-US" sz="1900"/>
              <a:t>Residual analysis is executed for the Random Forest model</a:t>
            </a:r>
          </a:p>
          <a:p>
            <a:r>
              <a:rPr lang="en-US" sz="1900"/>
              <a:t>The residual mean is 0.01, and the residual median is 0; these values demonstrate that the model is unbiased</a:t>
            </a:r>
          </a:p>
          <a:p>
            <a:r>
              <a:rPr lang="en-US" sz="1900"/>
              <a:t>These results are illustrated with residual plot, histogram, Q-Q plot, and residuals vs actual values plot</a:t>
            </a:r>
          </a:p>
          <a:p>
            <a:r>
              <a:rPr lang="en-US" sz="1900"/>
              <a:t>Some variance exists based on the plots and histogram, which means that some outliers remain</a:t>
            </a:r>
          </a:p>
        </p:txBody>
      </p:sp>
      <p:pic>
        <p:nvPicPr>
          <p:cNvPr id="8" name="Picture 7" descr="A graph with blue dots and red line&#10;&#10;AI-generated content may be incorrect.">
            <a:extLst>
              <a:ext uri="{FF2B5EF4-FFF2-40B4-BE49-F238E27FC236}">
                <a16:creationId xmlns:a16="http://schemas.microsoft.com/office/drawing/2014/main" id="{67206321-465B-5531-5A15-D2D54E25AE15}"/>
              </a:ext>
            </a:extLst>
          </p:cNvPr>
          <p:cNvPicPr>
            <a:picLocks/>
          </p:cNvPicPr>
          <p:nvPr/>
        </p:nvPicPr>
        <p:blipFill>
          <a:blip r:embed="rId2">
            <a:extLst>
              <a:ext uri="{28A0092B-C50C-407E-A947-70E740481C1C}">
                <a14:useLocalDpi xmlns:a14="http://schemas.microsoft.com/office/drawing/2010/main" val="0"/>
              </a:ext>
            </a:extLst>
          </a:blip>
          <a:srcRect/>
          <a:stretch>
            <a:fillRect/>
          </a:stretch>
        </p:blipFill>
        <p:spPr bwMode="auto">
          <a:xfrm>
            <a:off x="6096000" y="100056"/>
            <a:ext cx="5943600" cy="3568700"/>
          </a:xfrm>
          <a:prstGeom prst="rect">
            <a:avLst/>
          </a:prstGeom>
          <a:noFill/>
          <a:ln>
            <a:noFill/>
          </a:ln>
        </p:spPr>
      </p:pic>
      <p:pic>
        <p:nvPicPr>
          <p:cNvPr id="9" name="Picture 8" descr="A graph with blue dots and red lines&#10;&#10;AI-generated content may be incorrect.">
            <a:extLst>
              <a:ext uri="{FF2B5EF4-FFF2-40B4-BE49-F238E27FC236}">
                <a16:creationId xmlns:a16="http://schemas.microsoft.com/office/drawing/2014/main" id="{7C5153C6-6865-531A-B725-9C3B9725561F}"/>
              </a:ext>
            </a:extLst>
          </p:cNvPr>
          <p:cNvPicPr>
            <a:picLocks/>
          </p:cNvPicPr>
          <p:nvPr/>
        </p:nvPicPr>
        <p:blipFill>
          <a:blip r:embed="rId3">
            <a:extLst>
              <a:ext uri="{28A0092B-C50C-407E-A947-70E740481C1C}">
                <a14:useLocalDpi xmlns:a14="http://schemas.microsoft.com/office/drawing/2010/main" val="0"/>
              </a:ext>
            </a:extLst>
          </a:blip>
          <a:srcRect/>
          <a:stretch>
            <a:fillRect/>
          </a:stretch>
        </p:blipFill>
        <p:spPr bwMode="auto">
          <a:xfrm>
            <a:off x="5460799" y="3917092"/>
            <a:ext cx="3448422" cy="2840852"/>
          </a:xfrm>
          <a:prstGeom prst="rect">
            <a:avLst/>
          </a:prstGeom>
          <a:noFill/>
          <a:ln>
            <a:noFill/>
          </a:ln>
        </p:spPr>
      </p:pic>
      <p:pic>
        <p:nvPicPr>
          <p:cNvPr id="11" name="Picture 10" descr="A graph with blue squares&#10;&#10;AI-generated content may be incorrect.">
            <a:extLst>
              <a:ext uri="{FF2B5EF4-FFF2-40B4-BE49-F238E27FC236}">
                <a16:creationId xmlns:a16="http://schemas.microsoft.com/office/drawing/2014/main" id="{9996F360-7438-5760-10AF-6FDB98D179D8}"/>
              </a:ext>
            </a:extLst>
          </p:cNvPr>
          <p:cNvPicPr>
            <a:picLocks/>
          </p:cNvPicPr>
          <p:nvPr/>
        </p:nvPicPr>
        <p:blipFill>
          <a:blip r:embed="rId4">
            <a:extLst>
              <a:ext uri="{28A0092B-C50C-407E-A947-70E740481C1C}">
                <a14:useLocalDpi xmlns:a14="http://schemas.microsoft.com/office/drawing/2010/main" val="0"/>
              </a:ext>
            </a:extLst>
          </a:blip>
          <a:srcRect/>
          <a:stretch>
            <a:fillRect/>
          </a:stretch>
        </p:blipFill>
        <p:spPr bwMode="auto">
          <a:xfrm>
            <a:off x="9020433" y="3917092"/>
            <a:ext cx="3019168" cy="2840852"/>
          </a:xfrm>
          <a:prstGeom prst="rect">
            <a:avLst/>
          </a:prstGeom>
          <a:noFill/>
          <a:ln>
            <a:noFill/>
          </a:ln>
        </p:spPr>
      </p:pic>
    </p:spTree>
    <p:extLst>
      <p:ext uri="{BB962C8B-B14F-4D97-AF65-F5344CB8AC3E}">
        <p14:creationId xmlns:p14="http://schemas.microsoft.com/office/powerpoint/2010/main" val="26170109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27018" y="678873"/>
            <a:ext cx="9601200" cy="937072"/>
          </a:xfrm>
        </p:spPr>
        <p:txBody>
          <a:bodyPr/>
          <a:lstStyle/>
          <a:p>
            <a:pPr algn="ctr"/>
            <a:r>
              <a:rPr lang="en-US" dirty="0"/>
              <a:t>Limitations</a:t>
            </a:r>
          </a:p>
        </p:txBody>
      </p:sp>
      <p:sp>
        <p:nvSpPr>
          <p:cNvPr id="5" name="Content Placeholder 4">
            <a:extLst>
              <a:ext uri="{FF2B5EF4-FFF2-40B4-BE49-F238E27FC236}">
                <a16:creationId xmlns:a16="http://schemas.microsoft.com/office/drawing/2014/main" id="{9299A4E1-254E-368D-AB5D-44AF510B17F0}"/>
              </a:ext>
            </a:extLst>
          </p:cNvPr>
          <p:cNvSpPr>
            <a:spLocks noGrp="1"/>
          </p:cNvSpPr>
          <p:nvPr>
            <p:ph idx="1"/>
          </p:nvPr>
        </p:nvSpPr>
        <p:spPr>
          <a:xfrm>
            <a:off x="1371600" y="1615945"/>
            <a:ext cx="9601200" cy="4251455"/>
          </a:xfrm>
        </p:spPr>
        <p:txBody>
          <a:bodyPr>
            <a:normAutofit fontScale="92500" lnSpcReduction="10000"/>
          </a:bodyPr>
          <a:lstStyle/>
          <a:p>
            <a:r>
              <a:rPr lang="en-US" dirty="0"/>
              <a:t>Histograms can appear misleading when data ranges are adjusted, especially with variables that span large scales. </a:t>
            </a:r>
          </a:p>
          <a:p>
            <a:r>
              <a:rPr lang="en-US" dirty="0"/>
              <a:t>Boxplots may misrepresent spread when distributions are skewed. </a:t>
            </a:r>
          </a:p>
          <a:p>
            <a:r>
              <a:rPr lang="en-US" dirty="0"/>
              <a:t>Pandas and NumPy can struggle with large or complex datasets due to memory demands and limited support for non-numeric structures. </a:t>
            </a:r>
          </a:p>
          <a:p>
            <a:r>
              <a:rPr lang="en-US" dirty="0"/>
              <a:t>Train-test splits can produce variable performance results depending on how the data is divided. </a:t>
            </a:r>
          </a:p>
          <a:p>
            <a:r>
              <a:rPr lang="en-US" dirty="0"/>
              <a:t>Linear regression is sensitive to outliers, whereas ridge regression reduces variance at the expense of introducing additional bias. </a:t>
            </a:r>
          </a:p>
          <a:p>
            <a:r>
              <a:rPr lang="en-US" dirty="0"/>
              <a:t>Random forests cannot extrapolate beyond the range of the training data. </a:t>
            </a:r>
          </a:p>
          <a:p>
            <a:r>
              <a:rPr lang="en-US" dirty="0"/>
              <a:t>Feature-selection methods, such as </a:t>
            </a:r>
            <a:r>
              <a:rPr lang="en-US" dirty="0" err="1"/>
              <a:t>SelectKBest</a:t>
            </a:r>
            <a:r>
              <a:rPr lang="en-US" dirty="0"/>
              <a:t>, </a:t>
            </a:r>
            <a:r>
              <a:rPr lang="en-US" dirty="0" err="1"/>
              <a:t>F_regression</a:t>
            </a:r>
            <a:r>
              <a:rPr lang="en-US" dirty="0"/>
              <a:t>, and </a:t>
            </a:r>
            <a:r>
              <a:rPr lang="en-US" dirty="0" err="1"/>
              <a:t>mutual_info_regression</a:t>
            </a:r>
            <a:r>
              <a:rPr lang="en-US" dirty="0"/>
              <a:t>, each have drawbacks: they may overlook feature interactions, be heavily influenced by outliers, or yield results that are more difficult to interpret.</a:t>
            </a:r>
          </a:p>
          <a:p>
            <a:endParaRPr lang="en-US" dirty="0"/>
          </a:p>
        </p:txBody>
      </p:sp>
    </p:spTree>
    <p:extLst>
      <p:ext uri="{BB962C8B-B14F-4D97-AF65-F5344CB8AC3E}">
        <p14:creationId xmlns:p14="http://schemas.microsoft.com/office/powerpoint/2010/main" val="1244837432"/>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majorFont>
      <a:minorFont>
        <a:latin typeface="Franklin Gothic Book" panose="020B0503020102020204"/>
        <a:ea typeface=""/>
        <a:cs typeface=""/>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4035</TotalTime>
  <Words>1931</Words>
  <Application>Microsoft Macintosh PowerPoint</Application>
  <PresentationFormat>Widescreen</PresentationFormat>
  <Paragraphs>80</Paragraphs>
  <Slides>12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Calibri</vt:lpstr>
      <vt:lpstr>Franklin Gothic Book</vt:lpstr>
      <vt:lpstr>Crop</vt:lpstr>
      <vt:lpstr>Quarterback Salary and QB Career Performance in the National Football League</vt:lpstr>
      <vt:lpstr>Intro: Why Was This Paper Written?</vt:lpstr>
      <vt:lpstr>Problem Statement and Hypothesis </vt:lpstr>
      <vt:lpstr>Summary of Data Analysis pt. 1</vt:lpstr>
      <vt:lpstr>Summary of Data Analysis pt. 2</vt:lpstr>
      <vt:lpstr>Summary of Data Analysis pt. 3</vt:lpstr>
      <vt:lpstr>Outline of Findings</vt:lpstr>
      <vt:lpstr>Outline of Findings pt 2</vt:lpstr>
      <vt:lpstr>Limitations</vt:lpstr>
      <vt:lpstr>Summary of Proposed Actions</vt:lpstr>
      <vt:lpstr>Conclusion: Implications &amp; Future Research</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Race and the Evaluation of Signal Callers in the National Football League (Berri and Simmons 2009)</dc:title>
  <dc:creator>Andrew S Fagundes</dc:creator>
  <cp:lastModifiedBy>Andrew Fagundes</cp:lastModifiedBy>
  <cp:revision>45</cp:revision>
  <dcterms:created xsi:type="dcterms:W3CDTF">2017-03-20T20:52:58Z</dcterms:created>
  <dcterms:modified xsi:type="dcterms:W3CDTF">2025-11-26T03:34:48Z</dcterms:modified>
</cp:coreProperties>
</file>

<file path=docProps/thumbnail.jpeg>
</file>